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Roboto Thin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Albert Sans Thin"/>
      <p:regular r:id="rId55"/>
      <p:bold r:id="rId56"/>
      <p:italic r:id="rId57"/>
      <p:boldItalic r:id="rId58"/>
    </p:embeddedFont>
    <p:embeddedFont>
      <p:font typeface="Albert Sans Medium"/>
      <p:regular r:id="rId59"/>
      <p:bold r:id="rId60"/>
      <p:italic r:id="rId61"/>
      <p:boldItalic r:id="rId62"/>
    </p:embeddedFont>
    <p:embeddedFont>
      <p:font typeface="Epilogue"/>
      <p:regular r:id="rId63"/>
      <p:bold r:id="rId64"/>
      <p:italic r:id="rId65"/>
      <p:boldItalic r:id="rId66"/>
    </p:embeddedFont>
    <p:embeddedFont>
      <p:font typeface="Albert Sans"/>
      <p:regular r:id="rId67"/>
      <p:bold r:id="rId68"/>
      <p:italic r:id="rId69"/>
      <p:boldItalic r:id="rId70"/>
    </p:embeddedFont>
    <p:embeddedFont>
      <p:font typeface="DM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Thin-bold.fntdata"/><Relationship Id="rId47" Type="http://schemas.openxmlformats.org/officeDocument/2006/relationships/font" Target="fonts/RobotoThin-regular.fntdata"/><Relationship Id="rId49" Type="http://schemas.openxmlformats.org/officeDocument/2006/relationships/font" Target="fonts/RobotoThin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DMSans-italic.fntdata"/><Relationship Id="rId72" Type="http://schemas.openxmlformats.org/officeDocument/2006/relationships/font" Target="fonts/DMSans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DMSans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DMSans-regular.fntdata"/><Relationship Id="rId70" Type="http://schemas.openxmlformats.org/officeDocument/2006/relationships/font" Target="fonts/AlbertSans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AlbertSansMedium-boldItalic.fntdata"/><Relationship Id="rId61" Type="http://schemas.openxmlformats.org/officeDocument/2006/relationships/font" Target="fonts/AlbertSansMedium-italic.fntdata"/><Relationship Id="rId20" Type="http://schemas.openxmlformats.org/officeDocument/2006/relationships/slide" Target="slides/slide16.xml"/><Relationship Id="rId64" Type="http://schemas.openxmlformats.org/officeDocument/2006/relationships/font" Target="fonts/Epilogue-bold.fntdata"/><Relationship Id="rId63" Type="http://schemas.openxmlformats.org/officeDocument/2006/relationships/font" Target="fonts/Epilogue-regular.fntdata"/><Relationship Id="rId22" Type="http://schemas.openxmlformats.org/officeDocument/2006/relationships/slide" Target="slides/slide18.xml"/><Relationship Id="rId66" Type="http://schemas.openxmlformats.org/officeDocument/2006/relationships/font" Target="fonts/Epilogue-boldItalic.fntdata"/><Relationship Id="rId21" Type="http://schemas.openxmlformats.org/officeDocument/2006/relationships/slide" Target="slides/slide17.xml"/><Relationship Id="rId65" Type="http://schemas.openxmlformats.org/officeDocument/2006/relationships/font" Target="fonts/Epilogue-italic.fntdata"/><Relationship Id="rId24" Type="http://schemas.openxmlformats.org/officeDocument/2006/relationships/slide" Target="slides/slide20.xml"/><Relationship Id="rId68" Type="http://schemas.openxmlformats.org/officeDocument/2006/relationships/font" Target="fonts/AlbertSans-bold.fntdata"/><Relationship Id="rId23" Type="http://schemas.openxmlformats.org/officeDocument/2006/relationships/slide" Target="slides/slide19.xml"/><Relationship Id="rId67" Type="http://schemas.openxmlformats.org/officeDocument/2006/relationships/font" Target="fonts/AlbertSans-regular.fntdata"/><Relationship Id="rId60" Type="http://schemas.openxmlformats.org/officeDocument/2006/relationships/font" Target="fonts/AlbertSansMedium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Albert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regular.fntdata"/><Relationship Id="rId50" Type="http://schemas.openxmlformats.org/officeDocument/2006/relationships/font" Target="fonts/RobotoThin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7.xml"/><Relationship Id="rId55" Type="http://schemas.openxmlformats.org/officeDocument/2006/relationships/font" Target="fonts/AlbertSansThin-regular.fntdata"/><Relationship Id="rId10" Type="http://schemas.openxmlformats.org/officeDocument/2006/relationships/slide" Target="slides/slide6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9.xml"/><Relationship Id="rId57" Type="http://schemas.openxmlformats.org/officeDocument/2006/relationships/font" Target="fonts/AlbertSansThin-italic.fntdata"/><Relationship Id="rId12" Type="http://schemas.openxmlformats.org/officeDocument/2006/relationships/slide" Target="slides/slide8.xml"/><Relationship Id="rId56" Type="http://schemas.openxmlformats.org/officeDocument/2006/relationships/font" Target="fonts/AlbertSansThin-bold.fntdata"/><Relationship Id="rId15" Type="http://schemas.openxmlformats.org/officeDocument/2006/relationships/slide" Target="slides/slide11.xml"/><Relationship Id="rId59" Type="http://schemas.openxmlformats.org/officeDocument/2006/relationships/font" Target="fonts/AlbertSansMedium-regular.fntdata"/><Relationship Id="rId14" Type="http://schemas.openxmlformats.org/officeDocument/2006/relationships/slide" Target="slides/slide10.xml"/><Relationship Id="rId58" Type="http://schemas.openxmlformats.org/officeDocument/2006/relationships/font" Target="fonts/AlbertSansThin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sciencecourse.org/lectures/" TargetMode="External"/><Relationship Id="rId3" Type="http://schemas.openxmlformats.org/officeDocument/2006/relationships/hyperlink" Target="https://ift6758.github.io/lectures.html" TargetMode="External"/><Relationship Id="rId4" Type="http://schemas.openxmlformats.org/officeDocument/2006/relationships/hyperlink" Target="https://github.com/jakevdp/PythonDataScienceHandbook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4d2dcb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4d2dcb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https://www.datasciencecourse.org/lectures/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https://ift6758.github.io/lectures.html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https://github.com/jakevdp/PythonDataScienceHandbook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b6c4ae5a5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b6c4ae5a5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b6c4ae5a5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7b6c4ae5a5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b6c4ae5a5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b6c4ae5a5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6c4ae5a5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b6c4ae5a5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b6c4ae5a5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7b6c4ae5a5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b6c4ae5a5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b6c4ae5a5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6c4ae5a5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6c4ae5a5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b6c4ae5a5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b6c4ae5a5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b6c4ae5a5_0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b6c4ae5a5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b6c4ae5a5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b6c4ae5a5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b6c4ae5a5_0_2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b6c4ae5a5_0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6c4ae5a5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7b6c4ae5a5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7b6c4ae5a5_0_2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7b6c4ae5a5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6c4ae5a5_0_2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6c4ae5a5_0_2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7b6c4ae5a5_0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7b6c4ae5a5_0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6c4ae5a5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b6c4ae5a5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c1a4e47a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7c1a4e47a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b6c4ae5a5_0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7b6c4ae5a5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7b6c4ae5a5_0_1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7b6c4ae5a5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b6c4ae5a5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b6c4ae5a5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7b6c4ae5a5_0_1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7b6c4ae5a5_0_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b1662a7b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b1662a7b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7b6c4ae5a5_0_2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7b6c4ae5a5_0_2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7b6c4ae5a5_0_2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7b6c4ae5a5_0_2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7b6c4ae5a5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7b6c4ae5a5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7b6c4ae5a5_0_2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7b6c4ae5a5_0_2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7b6c4ae5a5_0_2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7b6c4ae5a5_0_2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7b6c4ae5a5_0_2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7b6c4ae5a5_0_2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7b6c4ae5a5_0_2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7b6c4ae5a5_0_2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7b6c4ae5a5_0_2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7b6c4ae5a5_0_2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b6c4ae5a5_0_2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b6c4ae5a5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6c4ae5a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7b6c4ae5a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b6c4ae5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b6c4ae5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7b1662a7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7b1662a7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7b6c4ae5a5_0_2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7b6c4ae5a5_0_2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774fbecd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774fbecd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a2c9785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a2c9785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b6c4ae5a5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b6c4ae5a5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6c4ae5a5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b6c4ae5a5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6c4ae5a5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b6c4ae5a5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b6c4ae5a5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b6c4ae5a5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13" name="Google Shape;13;p2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1913450" y="1725850"/>
            <a:ext cx="5317200" cy="10794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1913450" y="2992875"/>
            <a:ext cx="5317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9" name="Google Shape;69;p11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70" name="Google Shape;70;p11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79620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2" type="subTitle"/>
          </p:nvPr>
        </p:nvSpPr>
        <p:spPr>
          <a:xfrm>
            <a:off x="3419275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3" type="subTitle"/>
          </p:nvPr>
        </p:nvSpPr>
        <p:spPr>
          <a:xfrm>
            <a:off x="79620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4" type="subTitle"/>
          </p:nvPr>
        </p:nvSpPr>
        <p:spPr>
          <a:xfrm>
            <a:off x="3419275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5" type="subTitle"/>
          </p:nvPr>
        </p:nvSpPr>
        <p:spPr>
          <a:xfrm>
            <a:off x="604235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6" type="subTitle"/>
          </p:nvPr>
        </p:nvSpPr>
        <p:spPr>
          <a:xfrm>
            <a:off x="604235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7" type="title"/>
          </p:nvPr>
        </p:nvSpPr>
        <p:spPr>
          <a:xfrm>
            <a:off x="155265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8" type="title"/>
          </p:nvPr>
        </p:nvSpPr>
        <p:spPr>
          <a:xfrm>
            <a:off x="155265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9" type="title"/>
          </p:nvPr>
        </p:nvSpPr>
        <p:spPr>
          <a:xfrm>
            <a:off x="4175725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13" type="title"/>
          </p:nvPr>
        </p:nvSpPr>
        <p:spPr>
          <a:xfrm>
            <a:off x="4175725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4" type="title"/>
          </p:nvPr>
        </p:nvSpPr>
        <p:spPr>
          <a:xfrm>
            <a:off x="679880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5" type="title"/>
          </p:nvPr>
        </p:nvSpPr>
        <p:spPr>
          <a:xfrm>
            <a:off x="679880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16" type="subTitle"/>
          </p:nvPr>
        </p:nvSpPr>
        <p:spPr>
          <a:xfrm>
            <a:off x="79620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7" type="subTitle"/>
          </p:nvPr>
        </p:nvSpPr>
        <p:spPr>
          <a:xfrm>
            <a:off x="3419275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8" type="subTitle"/>
          </p:nvPr>
        </p:nvSpPr>
        <p:spPr>
          <a:xfrm>
            <a:off x="604235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9" type="subTitle"/>
          </p:nvPr>
        </p:nvSpPr>
        <p:spPr>
          <a:xfrm>
            <a:off x="79620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20" type="subTitle"/>
          </p:nvPr>
        </p:nvSpPr>
        <p:spPr>
          <a:xfrm>
            <a:off x="3419275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1" type="subTitle"/>
          </p:nvPr>
        </p:nvSpPr>
        <p:spPr>
          <a:xfrm>
            <a:off x="604235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978120" y="3232050"/>
            <a:ext cx="3452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713175" y="1368750"/>
            <a:ext cx="7717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03" name="Google Shape;103;p15"/>
          <p:cNvGrpSpPr/>
          <p:nvPr/>
        </p:nvGrpSpPr>
        <p:grpSpPr>
          <a:xfrm>
            <a:off x="22564" y="-3"/>
            <a:ext cx="8719016" cy="5120941"/>
            <a:chOff x="22564" y="-3"/>
            <a:chExt cx="8719016" cy="5120941"/>
          </a:xfrm>
        </p:grpSpPr>
        <p:sp>
          <p:nvSpPr>
            <p:cNvPr id="104" name="Google Shape;104;p15"/>
            <p:cNvSpPr/>
            <p:nvPr/>
          </p:nvSpPr>
          <p:spPr>
            <a:xfrm>
              <a:off x="1437657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2564" y="3786113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184820" y="-3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1005150" y="1021050"/>
            <a:ext cx="30750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1005150" y="3006175"/>
            <a:ext cx="30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/>
          <p:nvPr>
            <p:ph idx="2" type="pic"/>
          </p:nvPr>
        </p:nvSpPr>
        <p:spPr>
          <a:xfrm>
            <a:off x="4353075" y="897225"/>
            <a:ext cx="3577200" cy="3349200"/>
          </a:xfrm>
          <a:prstGeom prst="rect">
            <a:avLst/>
          </a:prstGeom>
          <a:noFill/>
          <a:ln>
            <a:noFill/>
          </a:ln>
          <a:effectLst>
            <a:outerShdw rotWithShape="0" algn="bl" dir="7920000" dist="152400">
              <a:schemeClr val="dk1"/>
            </a:outerShdw>
          </a:effectLst>
        </p:spPr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1174875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5388434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5388434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91700" y="1201675"/>
            <a:ext cx="6709200" cy="22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962550" y="1324250"/>
            <a:ext cx="53727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403300" y="3913400"/>
            <a:ext cx="4337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402430" y="39538"/>
            <a:ext cx="8349379" cy="5035943"/>
            <a:chOff x="402430" y="39538"/>
            <a:chExt cx="8349379" cy="5035943"/>
          </a:xfrm>
        </p:grpSpPr>
        <p:sp>
          <p:nvSpPr>
            <p:cNvPr id="22" name="Google Shape;22;p3"/>
            <p:cNvSpPr/>
            <p:nvPr/>
          </p:nvSpPr>
          <p:spPr>
            <a:xfrm>
              <a:off x="402430" y="44485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755293" y="395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441009" y="476468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4818095" y="2374645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2" type="subTitle"/>
          </p:nvPr>
        </p:nvSpPr>
        <p:spPr>
          <a:xfrm>
            <a:off x="1530800" y="2374662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3" type="subTitle"/>
          </p:nvPr>
        </p:nvSpPr>
        <p:spPr>
          <a:xfrm>
            <a:off x="1530805" y="19617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4" type="subTitle"/>
          </p:nvPr>
        </p:nvSpPr>
        <p:spPr>
          <a:xfrm>
            <a:off x="4818095" y="19616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1592624" y="1672417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2" type="subTitle"/>
          </p:nvPr>
        </p:nvSpPr>
        <p:spPr>
          <a:xfrm>
            <a:off x="1592608" y="2842621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1592600" y="3944000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4" type="subTitle"/>
          </p:nvPr>
        </p:nvSpPr>
        <p:spPr>
          <a:xfrm>
            <a:off x="1592607" y="1310825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5" type="subTitle"/>
          </p:nvPr>
        </p:nvSpPr>
        <p:spPr>
          <a:xfrm>
            <a:off x="1592607" y="2481029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6" type="subTitle"/>
          </p:nvPr>
        </p:nvSpPr>
        <p:spPr>
          <a:xfrm>
            <a:off x="1592607" y="3582283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1517248" y="1917560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2" type="subTitle"/>
          </p:nvPr>
        </p:nvSpPr>
        <p:spPr>
          <a:xfrm>
            <a:off x="5152652" y="1917561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3" type="subTitle"/>
          </p:nvPr>
        </p:nvSpPr>
        <p:spPr>
          <a:xfrm>
            <a:off x="1517248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4" type="subTitle"/>
          </p:nvPr>
        </p:nvSpPr>
        <p:spPr>
          <a:xfrm>
            <a:off x="5152652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5" type="subTitle"/>
          </p:nvPr>
        </p:nvSpPr>
        <p:spPr>
          <a:xfrm>
            <a:off x="1517251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6" type="subTitle"/>
          </p:nvPr>
        </p:nvSpPr>
        <p:spPr>
          <a:xfrm>
            <a:off x="1517251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7" type="subTitle"/>
          </p:nvPr>
        </p:nvSpPr>
        <p:spPr>
          <a:xfrm>
            <a:off x="5152650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8" type="subTitle"/>
          </p:nvPr>
        </p:nvSpPr>
        <p:spPr>
          <a:xfrm>
            <a:off x="5152650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subTitle"/>
          </p:nvPr>
        </p:nvSpPr>
        <p:spPr>
          <a:xfrm>
            <a:off x="3483434" y="2004955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3" type="subTitle"/>
          </p:nvPr>
        </p:nvSpPr>
        <p:spPr>
          <a:xfrm>
            <a:off x="965245" y="3655625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subTitle"/>
          </p:nvPr>
        </p:nvSpPr>
        <p:spPr>
          <a:xfrm>
            <a:off x="3483434" y="3655626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subTitle"/>
          </p:nvPr>
        </p:nvSpPr>
        <p:spPr>
          <a:xfrm>
            <a:off x="6003695" y="3655626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7" type="subTitle"/>
          </p:nvPr>
        </p:nvSpPr>
        <p:spPr>
          <a:xfrm>
            <a:off x="965251" y="14146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8" type="subTitle"/>
          </p:nvPr>
        </p:nvSpPr>
        <p:spPr>
          <a:xfrm>
            <a:off x="3485566" y="14146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9" type="subTitle"/>
          </p:nvPr>
        </p:nvSpPr>
        <p:spPr>
          <a:xfrm>
            <a:off x="6007955" y="14146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13" type="subTitle"/>
          </p:nvPr>
        </p:nvSpPr>
        <p:spPr>
          <a:xfrm>
            <a:off x="965251" y="3055576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4" type="subTitle"/>
          </p:nvPr>
        </p:nvSpPr>
        <p:spPr>
          <a:xfrm>
            <a:off x="3485565" y="3055577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5" type="subTitle"/>
          </p:nvPr>
        </p:nvSpPr>
        <p:spPr>
          <a:xfrm>
            <a:off x="6007952" y="3055577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hasCustomPrompt="1" type="title"/>
          </p:nvPr>
        </p:nvSpPr>
        <p:spPr>
          <a:xfrm>
            <a:off x="2310400" y="61162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2310400" y="1452946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hasCustomPrompt="1" idx="2" type="title"/>
          </p:nvPr>
        </p:nvSpPr>
        <p:spPr>
          <a:xfrm>
            <a:off x="2310400" y="196388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6"/>
          <p:cNvSpPr txBox="1"/>
          <p:nvPr>
            <p:ph idx="3" type="subTitle"/>
          </p:nvPr>
        </p:nvSpPr>
        <p:spPr>
          <a:xfrm>
            <a:off x="2310400" y="2805211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hasCustomPrompt="1" idx="4" type="title"/>
          </p:nvPr>
        </p:nvSpPr>
        <p:spPr>
          <a:xfrm>
            <a:off x="2310400" y="331614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2310400" y="4157475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hasCustomPrompt="1" type="title"/>
          </p:nvPr>
        </p:nvSpPr>
        <p:spPr>
          <a:xfrm>
            <a:off x="108817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720000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27"/>
          <p:cNvSpPr txBox="1"/>
          <p:nvPr>
            <p:ph idx="2" type="subTitle"/>
          </p:nvPr>
        </p:nvSpPr>
        <p:spPr>
          <a:xfrm>
            <a:off x="720000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hasCustomPrompt="1" idx="3" type="title"/>
          </p:nvPr>
        </p:nvSpPr>
        <p:spPr>
          <a:xfrm>
            <a:off x="3788157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7"/>
          <p:cNvSpPr txBox="1"/>
          <p:nvPr>
            <p:ph idx="4" type="subTitle"/>
          </p:nvPr>
        </p:nvSpPr>
        <p:spPr>
          <a:xfrm>
            <a:off x="3420057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27"/>
          <p:cNvSpPr txBox="1"/>
          <p:nvPr>
            <p:ph idx="5" type="subTitle"/>
          </p:nvPr>
        </p:nvSpPr>
        <p:spPr>
          <a:xfrm>
            <a:off x="3420057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hasCustomPrompt="1" idx="6" type="title"/>
          </p:nvPr>
        </p:nvSpPr>
        <p:spPr>
          <a:xfrm>
            <a:off x="648821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7"/>
          <p:cNvSpPr txBox="1"/>
          <p:nvPr>
            <p:ph idx="7" type="subTitle"/>
          </p:nvPr>
        </p:nvSpPr>
        <p:spPr>
          <a:xfrm>
            <a:off x="6120115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27"/>
          <p:cNvSpPr txBox="1"/>
          <p:nvPr>
            <p:ph idx="8" type="subTitle"/>
          </p:nvPr>
        </p:nvSpPr>
        <p:spPr>
          <a:xfrm>
            <a:off x="6120115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0" name="Google Shape;200;p28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201" name="Google Shape;201;p28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8"/>
          <p:cNvSpPr txBox="1"/>
          <p:nvPr/>
        </p:nvSpPr>
        <p:spPr>
          <a:xfrm>
            <a:off x="2105650" y="3543350"/>
            <a:ext cx="4932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5217434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745421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5217426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1745225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928350" y="949875"/>
            <a:ext cx="41298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3928350" y="2006350"/>
            <a:ext cx="41298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3" name="Google Shape;43;p7"/>
          <p:cNvSpPr/>
          <p:nvPr>
            <p:ph idx="2" type="pic"/>
          </p:nvPr>
        </p:nvSpPr>
        <p:spPr>
          <a:xfrm>
            <a:off x="992400" y="949875"/>
            <a:ext cx="2688000" cy="3311400"/>
          </a:xfrm>
          <a:prstGeom prst="rect">
            <a:avLst/>
          </a:prstGeom>
          <a:noFill/>
          <a:ln>
            <a:noFill/>
          </a:ln>
          <a:effectLst>
            <a:outerShdw rotWithShape="0" algn="bl" dir="7560000" dist="142875">
              <a:schemeClr val="dk1">
                <a:alpha val="97000"/>
              </a:schemeClr>
            </a:outerShdw>
          </a:effectLst>
        </p:spPr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7" name="Google Shape;47;p8"/>
          <p:cNvGrpSpPr/>
          <p:nvPr/>
        </p:nvGrpSpPr>
        <p:grpSpPr>
          <a:xfrm>
            <a:off x="33846" y="-12"/>
            <a:ext cx="9110159" cy="5120950"/>
            <a:chOff x="33846" y="-12"/>
            <a:chExt cx="9110159" cy="5120950"/>
          </a:xfrm>
        </p:grpSpPr>
        <p:sp>
          <p:nvSpPr>
            <p:cNvPr id="48" name="Google Shape;48;p8"/>
            <p:cNvSpPr/>
            <p:nvPr/>
          </p:nvSpPr>
          <p:spPr>
            <a:xfrm>
              <a:off x="8833205" y="-12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3846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402418" y="17398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8460914" y="17172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460918" y="44993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821494" y="1582288"/>
            <a:ext cx="35010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821506" y="2667513"/>
            <a:ext cx="3501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9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58" name="Google Shape;58;p9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713125" y="3954975"/>
            <a:ext cx="7717800" cy="63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5.png"/><Relationship Id="rId4" Type="http://schemas.openxmlformats.org/officeDocument/2006/relationships/image" Target="../media/image52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83.png"/><Relationship Id="rId8" Type="http://schemas.openxmlformats.org/officeDocument/2006/relationships/image" Target="../media/image8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hyperlink" Target="https://www.kaggle.com/chicago/chicago-taxi-trips-bq" TargetMode="External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archive.ics.uci.edu/datasets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s://learn.microsoft.com/en-us/azure/open-datasets/" TargetMode="External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Relationship Id="rId4" Type="http://schemas.openxmlformats.org/officeDocument/2006/relationships/hyperlink" Target="https://github.com/husseinlopez/PythonDataScienceHandbook/tree/master/notebooks_v1" TargetMode="External"/><Relationship Id="rId5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Relationship Id="rId6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Introducción a la Ciencia de Datos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Maestría en Ciencias </a:t>
            </a:r>
            <a:br>
              <a:rPr lang="en" sz="2400">
                <a:solidFill>
                  <a:schemeClr val="lt2"/>
                </a:solidFill>
              </a:rPr>
            </a:br>
            <a:r>
              <a:rPr lang="en" sz="2400">
                <a:solidFill>
                  <a:schemeClr val="lt2"/>
                </a:solidFill>
              </a:rPr>
              <a:t>de la Computación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Irvin Hussein López Nava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1764" l="0" r="0" t="1270"/>
          <a:stretch/>
        </p:blipFill>
        <p:spPr>
          <a:xfrm>
            <a:off x="7391000" y="348450"/>
            <a:ext cx="1351601" cy="13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5" y="3475225"/>
            <a:ext cx="1351599" cy="1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are dessert?</a:t>
            </a:r>
            <a:endParaRPr/>
          </a:p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0" name="Google Shape;330;p40"/>
          <p:cNvGrpSpPr/>
          <p:nvPr/>
        </p:nvGrpSpPr>
        <p:grpSpPr>
          <a:xfrm>
            <a:off x="5209838" y="3477650"/>
            <a:ext cx="3610650" cy="1289700"/>
            <a:chOff x="5209838" y="3020450"/>
            <a:chExt cx="3610650" cy="1289700"/>
          </a:xfrm>
        </p:grpSpPr>
        <p:sp>
          <p:nvSpPr>
            <p:cNvPr id="331" name="Google Shape;331;p40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Data are varied across domains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2" name="Google Shape;332;p40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33" name="Google Shape;333;p40"/>
          <p:cNvGrpSpPr/>
          <p:nvPr/>
        </p:nvGrpSpPr>
        <p:grpSpPr>
          <a:xfrm>
            <a:off x="3183490" y="1672549"/>
            <a:ext cx="2774700" cy="2774700"/>
            <a:chOff x="3183490" y="1163229"/>
            <a:chExt cx="2774700" cy="2774700"/>
          </a:xfrm>
        </p:grpSpPr>
        <p:sp>
          <p:nvSpPr>
            <p:cNvPr id="334" name="Google Shape;334;p40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40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36" name="Google Shape;336;p40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0D5DD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8" name="Google Shape;338;p40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98" y="2615397"/>
            <a:ext cx="2151951" cy="22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875" y="1516067"/>
            <a:ext cx="2853049" cy="10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8727" y="1446100"/>
            <a:ext cx="1890277" cy="189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are dessert?</a:t>
            </a:r>
            <a:endParaRPr/>
          </a:p>
        </p:txBody>
      </p:sp>
      <p:sp>
        <p:nvSpPr>
          <p:cNvPr id="347" name="Google Shape;34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8" name="Google Shape;348;p41"/>
          <p:cNvGrpSpPr/>
          <p:nvPr/>
        </p:nvGrpSpPr>
        <p:grpSpPr>
          <a:xfrm>
            <a:off x="5209838" y="1517550"/>
            <a:ext cx="3610650" cy="1289700"/>
            <a:chOff x="5209838" y="1060350"/>
            <a:chExt cx="3610650" cy="1289700"/>
          </a:xfrm>
        </p:grpSpPr>
        <p:sp>
          <p:nvSpPr>
            <p:cNvPr id="349" name="Google Shape;349;p41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Data are varied within domains</a:t>
              </a:r>
              <a:endParaRPr b="1" sz="18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cxnSp>
          <p:nvCxnSpPr>
            <p:cNvPr id="350" name="Google Shape;350;p41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51" name="Google Shape;351;p41"/>
          <p:cNvGrpSpPr/>
          <p:nvPr/>
        </p:nvGrpSpPr>
        <p:grpSpPr>
          <a:xfrm>
            <a:off x="2662213" y="1186060"/>
            <a:ext cx="3790200" cy="3790200"/>
            <a:chOff x="2662213" y="676740"/>
            <a:chExt cx="3790200" cy="3790200"/>
          </a:xfrm>
        </p:grpSpPr>
        <p:sp>
          <p:nvSpPr>
            <p:cNvPr id="352" name="Google Shape;352;p41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41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54" name="Google Shape;354;p41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0944A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1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" name="Google Shape;356;p41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050" y="3560325"/>
            <a:ext cx="2276175" cy="15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1517550"/>
            <a:ext cx="3826347" cy="16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 rotWithShape="1">
          <a:blip r:embed="rId5">
            <a:alphaModFix/>
          </a:blip>
          <a:srcRect b="0" l="3699" r="2650" t="4159"/>
          <a:stretch/>
        </p:blipFill>
        <p:spPr>
          <a:xfrm>
            <a:off x="2695575" y="3335450"/>
            <a:ext cx="2514275" cy="164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 rotWithShape="1">
          <a:blip r:embed="rId3">
            <a:alphaModFix/>
          </a:blip>
          <a:srcRect b="0" l="42997" r="0" t="14140"/>
          <a:stretch/>
        </p:blipFill>
        <p:spPr>
          <a:xfrm>
            <a:off x="2617400" y="1437825"/>
            <a:ext cx="3909200" cy="3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400" y="1799775"/>
            <a:ext cx="3090126" cy="28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9500"/>
            <a:ext cx="3021751" cy="2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025" y="0"/>
            <a:ext cx="2152726" cy="261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1225" y="2933925"/>
            <a:ext cx="2692250" cy="210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500" y="3244175"/>
            <a:ext cx="1322800" cy="189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7688" y="0"/>
            <a:ext cx="1577551" cy="16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751" y="1395798"/>
            <a:ext cx="6662477" cy="37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objetivo: hacer que valgan!!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45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Gestión de datos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2"/>
                </a:solidFill>
              </a:rPr>
              <a:t>(era el segundo nombre para esta sesión)</a:t>
            </a:r>
            <a:endParaRPr b="0" sz="2000">
              <a:solidFill>
                <a:schemeClr val="lt2"/>
              </a:solidFill>
            </a:endParaRPr>
          </a:p>
        </p:txBody>
      </p:sp>
      <p:sp>
        <p:nvSpPr>
          <p:cNvPr id="391" name="Google Shape;391;p45"/>
          <p:cNvSpPr txBox="1"/>
          <p:nvPr/>
        </p:nvSpPr>
        <p:spPr>
          <a:xfrm>
            <a:off x="1258050" y="1947275"/>
            <a:ext cx="6627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Los datos (+ las personas que los recopilan) son variados.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→ Siempre es necesaria cierta preparación.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Esto es *antes* de ir al análisis de los datos mediante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Entendimiento del contexto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Estudio del tipo de datos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Exploración inicial de los datos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Conversión de los datos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Limpieza de los datos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…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92" name="Google Shape;3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600" y="3133075"/>
            <a:ext cx="1414175" cy="13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Primeros pasos</a:t>
            </a:r>
            <a:endParaRPr b="0" sz="2000">
              <a:solidFill>
                <a:schemeClr val="lt2"/>
              </a:solidFill>
            </a:endParaRPr>
          </a:p>
        </p:txBody>
      </p:sp>
      <p:sp>
        <p:nvSpPr>
          <p:cNvPr id="399" name="Google Shape;399;p46"/>
          <p:cNvSpPr txBox="1"/>
          <p:nvPr/>
        </p:nvSpPr>
        <p:spPr>
          <a:xfrm>
            <a:off x="1258050" y="1947275"/>
            <a:ext cx="6627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Una vez que se tiene un </a:t>
            </a:r>
            <a:r>
              <a:rPr i="1" lang="en" sz="1600">
                <a:latin typeface="Albert Sans"/>
                <a:ea typeface="Albert Sans"/>
                <a:cs typeface="Albert Sans"/>
                <a:sym typeface="Albert Sans"/>
              </a:rPr>
              <a:t>dataset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, se requiere: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Entender qué son las variables.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Gestionar los tipos de columnas (atributos).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Manejar los datos incompletos.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Unir, reorganizar y ordenar.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Los datos no siempre llegan como "X".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00" name="Google Shape;4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922" y="2804925"/>
            <a:ext cx="1330200" cy="15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47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Significado de los datos</a:t>
            </a:r>
            <a:endParaRPr b="0" sz="2000">
              <a:solidFill>
                <a:schemeClr val="lt2"/>
              </a:solidFill>
            </a:endParaRPr>
          </a:p>
        </p:txBody>
      </p:sp>
      <p:pic>
        <p:nvPicPr>
          <p:cNvPr id="407" name="Google Shape;4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50" y="1802298"/>
            <a:ext cx="7573299" cy="26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48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Manejando tipos</a:t>
            </a:r>
            <a:endParaRPr b="0" sz="2000">
              <a:solidFill>
                <a:schemeClr val="lt2"/>
              </a:solidFill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1258050" y="1947275"/>
            <a:ext cx="471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Los datos vienen con diferentes "tipos.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Numéricos, categóricos (ordenados), fechas, enteros (positivos).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Es valioso asegurar la coherencia respecto a lo que se esperaba. (¿por qué?)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455" y="1700200"/>
            <a:ext cx="1929150" cy="2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0811" y="3779600"/>
            <a:ext cx="2349715" cy="8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9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Conversión de</a:t>
            </a:r>
            <a:r>
              <a:rPr lang="en"/>
              <a:t> tipos</a:t>
            </a:r>
            <a:endParaRPr b="0" sz="2000">
              <a:solidFill>
                <a:schemeClr val="lt2"/>
              </a:solidFill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1258050" y="1566275"/>
            <a:ext cx="716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Se pueden utilizar funciones para convertir entre tipos de datos, e.g., </a:t>
            </a:r>
            <a:r>
              <a:rPr i="1" lang="en">
                <a:latin typeface="Epilogue"/>
                <a:ea typeface="Epilogue"/>
                <a:cs typeface="Epilogue"/>
                <a:sym typeface="Epilogue"/>
              </a:rPr>
              <a:t>to_datatime</a:t>
            </a:r>
            <a:r>
              <a:rPr i="1" lang="en" sz="160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de pandas.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24" name="Google Shape;4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476" y="2333049"/>
            <a:ext cx="5045049" cy="4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238" y="3065774"/>
            <a:ext cx="2723515" cy="16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2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Repositorios de datos</a:t>
            </a:r>
            <a:endParaRPr/>
          </a:p>
        </p:txBody>
      </p:sp>
      <p:pic>
        <p:nvPicPr>
          <p:cNvPr id="228" name="Google Shape;228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50" y="2400625"/>
            <a:ext cx="2033600" cy="7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1800" y="2279438"/>
            <a:ext cx="28956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3350" y="2574713"/>
            <a:ext cx="20574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50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ipos categóricos</a:t>
            </a:r>
            <a:endParaRPr b="0" sz="2000">
              <a:solidFill>
                <a:schemeClr val="lt2"/>
              </a:solidFill>
            </a:endParaRPr>
          </a:p>
        </p:txBody>
      </p:sp>
      <p:grpSp>
        <p:nvGrpSpPr>
          <p:cNvPr id="432" name="Google Shape;432;p50"/>
          <p:cNvGrpSpPr/>
          <p:nvPr/>
        </p:nvGrpSpPr>
        <p:grpSpPr>
          <a:xfrm>
            <a:off x="779375" y="1454800"/>
            <a:ext cx="1816193" cy="1461601"/>
            <a:chOff x="1118231" y="341749"/>
            <a:chExt cx="2030400" cy="1605450"/>
          </a:xfrm>
        </p:grpSpPr>
        <p:sp>
          <p:nvSpPr>
            <p:cNvPr id="433" name="Google Shape;433;p50"/>
            <p:cNvSpPr/>
            <p:nvPr/>
          </p:nvSpPr>
          <p:spPr>
            <a:xfrm>
              <a:off x="1118231" y="341749"/>
              <a:ext cx="2030400" cy="13824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El número de niveles puede ser abrumador</a:t>
              </a:r>
              <a:endParaRPr>
                <a:solidFill>
                  <a:schemeClr val="dk2"/>
                </a:solidFill>
                <a:latin typeface="Albert Sans Thin"/>
                <a:ea typeface="Albert Sans Thin"/>
                <a:cs typeface="Albert Sans Thin"/>
                <a:sym typeface="Albert Sans Thin"/>
              </a:endParaRPr>
            </a:p>
          </p:txBody>
        </p:sp>
        <p:sp>
          <p:nvSpPr>
            <p:cNvPr id="435" name="Google Shape;435;p50"/>
            <p:cNvSpPr/>
            <p:nvPr/>
          </p:nvSpPr>
          <p:spPr>
            <a:xfrm rot="5400000">
              <a:off x="1938871" y="1613598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50"/>
          <p:cNvGrpSpPr/>
          <p:nvPr/>
        </p:nvGrpSpPr>
        <p:grpSpPr>
          <a:xfrm>
            <a:off x="4589400" y="1454800"/>
            <a:ext cx="1816193" cy="2223601"/>
            <a:chOff x="1118235" y="341749"/>
            <a:chExt cx="2030400" cy="2442444"/>
          </a:xfrm>
        </p:grpSpPr>
        <p:sp>
          <p:nvSpPr>
            <p:cNvPr id="437" name="Google Shape;437;p50"/>
            <p:cNvSpPr/>
            <p:nvPr/>
          </p:nvSpPr>
          <p:spPr>
            <a:xfrm>
              <a:off x="1118235" y="341749"/>
              <a:ext cx="2030400" cy="2234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1233858" y="470580"/>
              <a:ext cx="1815000" cy="19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Los niveles podrían no estar consolidados</a:t>
              </a:r>
              <a:endParaRPr sz="160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9" name="Google Shape;439;p50"/>
            <p:cNvSpPr/>
            <p:nvPr/>
          </p:nvSpPr>
          <p:spPr>
            <a:xfrm rot="5400000">
              <a:off x="1938871" y="245059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50"/>
          <p:cNvGrpSpPr/>
          <p:nvPr/>
        </p:nvGrpSpPr>
        <p:grpSpPr>
          <a:xfrm>
            <a:off x="6494397" y="1454800"/>
            <a:ext cx="1816193" cy="2528401"/>
            <a:chOff x="1118231" y="341749"/>
            <a:chExt cx="2030400" cy="2777242"/>
          </a:xfrm>
        </p:grpSpPr>
        <p:sp>
          <p:nvSpPr>
            <p:cNvPr id="441" name="Google Shape;441;p50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1233858" y="470577"/>
              <a:ext cx="1815000" cy="22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Se podrían convertir en valores numéricos</a:t>
              </a:r>
              <a:endParaRPr b="1" sz="1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3" name="Google Shape;443;p50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50"/>
          <p:cNvGrpSpPr/>
          <p:nvPr/>
        </p:nvGrpSpPr>
        <p:grpSpPr>
          <a:xfrm>
            <a:off x="2684375" y="1454800"/>
            <a:ext cx="1816193" cy="1842601"/>
            <a:chOff x="1118219" y="341749"/>
            <a:chExt cx="2030400" cy="2023947"/>
          </a:xfrm>
        </p:grpSpPr>
        <p:sp>
          <p:nvSpPr>
            <p:cNvPr id="445" name="Google Shape;445;p50"/>
            <p:cNvSpPr/>
            <p:nvPr/>
          </p:nvSpPr>
          <p:spPr>
            <a:xfrm>
              <a:off x="1118219" y="341749"/>
              <a:ext cx="2030400" cy="17694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1233842" y="470584"/>
              <a:ext cx="1815000" cy="15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Una sola categoría puede incorporar diferente información</a:t>
              </a:r>
              <a:endParaRPr sz="1500">
                <a:solidFill>
                  <a:srgbClr val="0D5D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7" name="Google Shape;447;p50"/>
            <p:cNvSpPr/>
            <p:nvPr/>
          </p:nvSpPr>
          <p:spPr>
            <a:xfrm rot="5400000">
              <a:off x="1938871" y="2032096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pic>
        <p:nvPicPr>
          <p:cNvPr id="448" name="Google Shape;4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12" y="3148468"/>
            <a:ext cx="233092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0"/>
          <p:cNvPicPr preferRelativeResize="0"/>
          <p:nvPr/>
        </p:nvPicPr>
        <p:blipFill rotWithShape="1">
          <a:blip r:embed="rId4">
            <a:alphaModFix/>
          </a:blip>
          <a:srcRect b="0" l="0" r="71847" t="0"/>
          <a:stretch/>
        </p:blipFill>
        <p:spPr>
          <a:xfrm>
            <a:off x="3173875" y="3367875"/>
            <a:ext cx="837198" cy="4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100" y="3881325"/>
            <a:ext cx="1816199" cy="71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0"/>
          <p:cNvPicPr preferRelativeResize="0"/>
          <p:nvPr/>
        </p:nvPicPr>
        <p:blipFill rotWithShape="1">
          <a:blip r:embed="rId4">
            <a:alphaModFix/>
          </a:blip>
          <a:srcRect b="0" l="48862" r="0" t="-20004"/>
          <a:stretch/>
        </p:blipFill>
        <p:spPr>
          <a:xfrm>
            <a:off x="2748938" y="3836060"/>
            <a:ext cx="1687074" cy="621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50"/>
          <p:cNvCxnSpPr/>
          <p:nvPr/>
        </p:nvCxnSpPr>
        <p:spPr>
          <a:xfrm>
            <a:off x="3600350" y="3726300"/>
            <a:ext cx="0" cy="3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3" name="Google Shape;45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4400" y="4268237"/>
            <a:ext cx="1816200" cy="61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Agrupar, unir y organizar</a:t>
            </a:r>
            <a:endParaRPr/>
          </a:p>
        </p:txBody>
      </p:sp>
      <p:sp>
        <p:nvSpPr>
          <p:cNvPr id="459" name="Google Shape;45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3925"/>
            <a:ext cx="2512726" cy="218622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/>
          <p:nvPr/>
        </p:nvSpPr>
        <p:spPr>
          <a:xfrm>
            <a:off x="1258050" y="1566275"/>
            <a:ext cx="716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Se desea una representación en matriz que facilite el trabajo, pero…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2" name="Google Shape;4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312" y="2407425"/>
            <a:ext cx="1916976" cy="18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675" y="2844387"/>
            <a:ext cx="4329150" cy="10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 txBox="1"/>
          <p:nvPr>
            <p:ph idx="12" type="sldNum"/>
          </p:nvPr>
        </p:nvSpPr>
        <p:spPr>
          <a:xfrm>
            <a:off x="83281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52"/>
          <p:cNvSpPr txBox="1"/>
          <p:nvPr/>
        </p:nvSpPr>
        <p:spPr>
          <a:xfrm>
            <a:off x="1066800" y="2004150"/>
            <a:ext cx="25881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Los datos</a:t>
            </a:r>
            <a:endParaRPr sz="2000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5284525" y="1566425"/>
            <a:ext cx="2588100" cy="6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Los mismos </a:t>
            </a:r>
            <a:r>
              <a:rPr b="1" lang="en" sz="1600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datos</a:t>
            </a:r>
            <a:r>
              <a:rPr lang="en" sz="1600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endParaRPr sz="1600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(pero a la derecha)</a:t>
            </a:r>
            <a:endParaRPr sz="110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72" name="Google Shape;472;p52"/>
          <p:cNvSpPr txBox="1"/>
          <p:nvPr>
            <p:ph idx="4294967295" type="title"/>
          </p:nvPr>
        </p:nvSpPr>
        <p:spPr>
          <a:xfrm>
            <a:off x="717588" y="158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</a:rPr>
              <a:t>El inconveniente?</a:t>
            </a:r>
            <a:endParaRPr sz="40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8" name="Google Shape;478;p53"/>
          <p:cNvGrpSpPr/>
          <p:nvPr/>
        </p:nvGrpSpPr>
        <p:grpSpPr>
          <a:xfrm>
            <a:off x="2039200" y="1541338"/>
            <a:ext cx="5370400" cy="2975225"/>
            <a:chOff x="1886800" y="1084138"/>
            <a:chExt cx="5370400" cy="2975225"/>
          </a:xfrm>
        </p:grpSpPr>
        <p:pic>
          <p:nvPicPr>
            <p:cNvPr id="479" name="Google Shape;47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86800" y="1084138"/>
              <a:ext cx="5370400" cy="2975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53"/>
            <p:cNvSpPr txBox="1"/>
            <p:nvPr/>
          </p:nvSpPr>
          <p:spPr>
            <a:xfrm rot="774806">
              <a:off x="3743237" y="2317203"/>
              <a:ext cx="2317000" cy="4001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6"/>
                  </a:solidFill>
                  <a:latin typeface="Epilogue"/>
                  <a:ea typeface="Epilogue"/>
                  <a:cs typeface="Epilogue"/>
                  <a:sym typeface="Epilogue"/>
                </a:rPr>
                <a:t>Python</a:t>
              </a:r>
              <a:endParaRPr sz="2300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pic>
          <p:nvPicPr>
            <p:cNvPr id="481" name="Google Shape;481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58700" y="2684525"/>
              <a:ext cx="753150" cy="362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4800" y="2936099"/>
              <a:ext cx="753157" cy="304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03576" y="3396704"/>
              <a:ext cx="548700" cy="295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73950" y="3215950"/>
              <a:ext cx="903800" cy="18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ayuda?</a:t>
            </a:r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8">
            <a:alphaModFix/>
          </a:blip>
          <a:srcRect b="0" l="0" r="33346" t="0"/>
          <a:stretch/>
        </p:blipFill>
        <p:spPr>
          <a:xfrm>
            <a:off x="0" y="2275637"/>
            <a:ext cx="1886800" cy="150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3"/>
          <p:cNvPicPr preferRelativeResize="0"/>
          <p:nvPr/>
        </p:nvPicPr>
        <p:blipFill rotWithShape="1">
          <a:blip r:embed="rId8">
            <a:alphaModFix/>
          </a:blip>
          <a:srcRect b="0" l="66730" r="0" t="0"/>
          <a:stretch/>
        </p:blipFill>
        <p:spPr>
          <a:xfrm>
            <a:off x="7690625" y="1964938"/>
            <a:ext cx="1330125" cy="21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Herramientas</a:t>
            </a:r>
            <a:endParaRPr sz="4800"/>
          </a:p>
        </p:txBody>
      </p:sp>
      <p:sp>
        <p:nvSpPr>
          <p:cNvPr id="493" name="Google Shape;493;p54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4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4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/>
        </p:nvSpPr>
        <p:spPr>
          <a:xfrm>
            <a:off x="720000" y="2584200"/>
            <a:ext cx="7704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Es el estándar universal para trabajar con </a:t>
            </a:r>
            <a:r>
              <a:rPr b="1" lang="en" sz="1800">
                <a:latin typeface="Albert Sans"/>
                <a:ea typeface="Albert Sans"/>
                <a:cs typeface="Albert Sans"/>
                <a:sym typeface="Albert Sans"/>
              </a:rPr>
              <a:t>datos</a:t>
            </a:r>
            <a:r>
              <a:rPr b="1" lang="en" sz="1600">
                <a:latin typeface="Albert Sans"/>
                <a:ea typeface="Albert Sans"/>
                <a:cs typeface="Albert Sans"/>
                <a:sym typeface="Albert Sans"/>
              </a:rPr>
              <a:t> numéricos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 en Python. 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La </a:t>
            </a:r>
            <a:r>
              <a:rPr b="1" lang="en" sz="1600">
                <a:latin typeface="Albert Sans"/>
                <a:ea typeface="Albert Sans"/>
                <a:cs typeface="Albert Sans"/>
                <a:sym typeface="Albert Sans"/>
              </a:rPr>
              <a:t>API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 de NumPy se utiliza ampliamente en Pandas, SciPy, Matplotlib, scikit-learn, scikit-image y la mayoría de los paquetes científicos y de ciencia de datos de Python.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Añade potentes estructuras de datos que garantizan cálculos eficientes con </a:t>
            </a:r>
            <a:r>
              <a:rPr i="1" lang="en" sz="1600">
                <a:latin typeface="Albert Sans"/>
                <a:ea typeface="Albert Sans"/>
                <a:cs typeface="Albert Sans"/>
                <a:sym typeface="Albert Sans"/>
              </a:rPr>
              <a:t>arrays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 y proporciona una enorme biblioteca de funciones matemáticas de alto nivel que operan sobre estos </a:t>
            </a:r>
            <a:r>
              <a:rPr i="1" lang="en" sz="1600">
                <a:latin typeface="Albert Sans"/>
                <a:ea typeface="Albert Sans"/>
                <a:cs typeface="Albert Sans"/>
                <a:sym typeface="Albert Sans"/>
              </a:rPr>
              <a:t>arrays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2" name="Google Shape;502;p55"/>
          <p:cNvSpPr txBox="1"/>
          <p:nvPr/>
        </p:nvSpPr>
        <p:spPr>
          <a:xfrm>
            <a:off x="720000" y="1676400"/>
            <a:ext cx="7704000" cy="7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NumPy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(</a:t>
            </a:r>
            <a:r>
              <a:rPr b="1"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Num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erical </a:t>
            </a:r>
            <a:r>
              <a:rPr b="1"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Py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thon) es una </a:t>
            </a:r>
            <a:r>
              <a:rPr b="1"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librería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de código abierto de Python que se utiliza en casi todos los campos de la ciencia y la ingeniería.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4" name="Google Shape;5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88" y="114300"/>
            <a:ext cx="324802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56"/>
          <p:cNvPicPr preferRelativeResize="0"/>
          <p:nvPr/>
        </p:nvPicPr>
        <p:blipFill rotWithShape="1">
          <a:blip r:embed="rId3">
            <a:alphaModFix/>
          </a:blip>
          <a:srcRect b="0" l="0" r="0" t="10881"/>
          <a:stretch/>
        </p:blipFill>
        <p:spPr>
          <a:xfrm>
            <a:off x="2487225" y="608025"/>
            <a:ext cx="4169549" cy="24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225" y="3226748"/>
            <a:ext cx="3537550" cy="11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57"/>
          <p:cNvGrpSpPr/>
          <p:nvPr/>
        </p:nvGrpSpPr>
        <p:grpSpPr>
          <a:xfrm>
            <a:off x="2051375" y="764700"/>
            <a:ext cx="5041227" cy="3846676"/>
            <a:chOff x="2051400" y="813425"/>
            <a:chExt cx="5041227" cy="3846676"/>
          </a:xfrm>
        </p:grpSpPr>
        <p:pic>
          <p:nvPicPr>
            <p:cNvPr id="517" name="Google Shape;517;p57"/>
            <p:cNvPicPr preferRelativeResize="0"/>
            <p:nvPr/>
          </p:nvPicPr>
          <p:blipFill rotWithShape="1">
            <a:blip r:embed="rId3">
              <a:alphaModFix/>
            </a:blip>
            <a:srcRect b="0" l="0" r="0" t="10193"/>
            <a:stretch/>
          </p:blipFill>
          <p:spPr>
            <a:xfrm>
              <a:off x="2051400" y="813425"/>
              <a:ext cx="5041227" cy="25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7600" y="3258750"/>
              <a:ext cx="4897075" cy="1401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9" name="Google Shape;51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5" name="Google Shape;5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276" y="1394227"/>
            <a:ext cx="6707425" cy="1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15" y="2747424"/>
            <a:ext cx="8452163" cy="22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8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más básico</a:t>
            </a:r>
            <a:endParaRPr/>
          </a:p>
        </p:txBody>
      </p:sp>
      <p:sp>
        <p:nvSpPr>
          <p:cNvPr id="528" name="Google Shape;528;p58"/>
          <p:cNvSpPr txBox="1"/>
          <p:nvPr/>
        </p:nvSpPr>
        <p:spPr>
          <a:xfrm>
            <a:off x="0" y="47694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  <a:latin typeface="Epilogue"/>
                <a:ea typeface="Epilogue"/>
                <a:cs typeface="Epilogue"/>
                <a:sym typeface="Epilogue"/>
              </a:rPr>
              <a:t>https://numpy.org/doc/stable/user/absolute_beginners.html</a:t>
            </a:r>
            <a:endParaRPr sz="800">
              <a:solidFill>
                <a:srgbClr val="00C3B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6425"/>
            <a:ext cx="7315200" cy="153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431554"/>
            <a:ext cx="7315200" cy="152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2959650"/>
            <a:ext cx="73152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9"/>
          <p:cNvSpPr txBox="1"/>
          <p:nvPr/>
        </p:nvSpPr>
        <p:spPr>
          <a:xfrm>
            <a:off x="0" y="47694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  <a:latin typeface="Epilogue"/>
                <a:ea typeface="Epilogue"/>
                <a:cs typeface="Epilogue"/>
                <a:sym typeface="Epilogue"/>
              </a:rPr>
              <a:t>https://numpy.org/doc/stable/user/absolute_beginners.html</a:t>
            </a:r>
            <a:endParaRPr sz="800">
              <a:solidFill>
                <a:srgbClr val="00C3B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33"/>
          <p:cNvGrpSpPr/>
          <p:nvPr/>
        </p:nvGrpSpPr>
        <p:grpSpPr>
          <a:xfrm>
            <a:off x="1187918" y="1200044"/>
            <a:ext cx="6768170" cy="2743428"/>
            <a:chOff x="1187918" y="1200044"/>
            <a:chExt cx="6768170" cy="2743428"/>
          </a:xfrm>
        </p:grpSpPr>
        <p:pic>
          <p:nvPicPr>
            <p:cNvPr id="236" name="Google Shape;23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7918" y="1200044"/>
              <a:ext cx="6768170" cy="2743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3"/>
            <p:cNvSpPr/>
            <p:nvPr/>
          </p:nvSpPr>
          <p:spPr>
            <a:xfrm>
              <a:off x="6268650" y="2174150"/>
              <a:ext cx="1565100" cy="21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-2317"/>
            <a:ext cx="7315200" cy="135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188402"/>
            <a:ext cx="7315200" cy="200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2980591"/>
            <a:ext cx="7315200" cy="185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0"/>
          <p:cNvSpPr txBox="1"/>
          <p:nvPr/>
        </p:nvSpPr>
        <p:spPr>
          <a:xfrm>
            <a:off x="0" y="47694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  <a:latin typeface="Epilogue"/>
                <a:ea typeface="Epilogue"/>
                <a:cs typeface="Epilogue"/>
                <a:sym typeface="Epilogue"/>
              </a:rPr>
              <a:t>https://numpy.org/doc/stable/user/absolute_beginners.html</a:t>
            </a:r>
            <a:endParaRPr sz="800">
              <a:solidFill>
                <a:srgbClr val="00C3B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75700"/>
            <a:ext cx="7315200" cy="204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2518207"/>
            <a:ext cx="5486403" cy="191240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1"/>
          <p:cNvSpPr txBox="1"/>
          <p:nvPr/>
        </p:nvSpPr>
        <p:spPr>
          <a:xfrm>
            <a:off x="0" y="47694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  <a:latin typeface="Epilogue"/>
                <a:ea typeface="Epilogue"/>
                <a:cs typeface="Epilogue"/>
                <a:sym typeface="Epilogue"/>
              </a:rPr>
              <a:t>https://numpy.org/doc/stable/user/absolute_beginners.html</a:t>
            </a:r>
            <a:endParaRPr sz="800">
              <a:solidFill>
                <a:srgbClr val="00C3B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2"/>
          <p:cNvSpPr txBox="1"/>
          <p:nvPr/>
        </p:nvSpPr>
        <p:spPr>
          <a:xfrm>
            <a:off x="720000" y="2584200"/>
            <a:ext cx="7704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Es adecuada para muchos tipos de </a:t>
            </a:r>
            <a:r>
              <a:rPr b="1" lang="en" sz="1800">
                <a:latin typeface="Albert Sans"/>
                <a:ea typeface="Albert Sans"/>
                <a:cs typeface="Albert Sans"/>
                <a:sym typeface="Albert Sans"/>
              </a:rPr>
              <a:t>datos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Datos tabulares con columnas de tipos heterogéneos, como en una tabla SQL o una hoja de cálculo Excel.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Datos de series temporales ordenados y desordenados.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Datos matriciales arbitrarios (de tipificación homogénea o heterogénea) con etiquetas de filas y columnas.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Cualquier otra forma de conjunto de datos observacionales/estadísticos.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0" name="Google Shape;560;p62"/>
          <p:cNvSpPr txBox="1"/>
          <p:nvPr/>
        </p:nvSpPr>
        <p:spPr>
          <a:xfrm>
            <a:off x="720000" y="1676400"/>
            <a:ext cx="7704000" cy="7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A0293"/>
                </a:solidFill>
                <a:latin typeface="Albert Sans"/>
                <a:ea typeface="Albert Sans"/>
                <a:cs typeface="Albert Sans"/>
                <a:sym typeface="Albert Sans"/>
              </a:rPr>
              <a:t>pandas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e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s una </a:t>
            </a:r>
            <a:r>
              <a:rPr b="1" lang="en" sz="18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librería 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de código abierto de Python que proporciona estructuras de datos rápidas, flexibles y expresivas.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1" name="Google Shape;56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45" y="138113"/>
            <a:ext cx="33623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63"/>
          <p:cNvPicPr preferRelativeResize="0"/>
          <p:nvPr/>
        </p:nvPicPr>
        <p:blipFill rotWithShape="1">
          <a:blip r:embed="rId3">
            <a:alphaModFix/>
          </a:blip>
          <a:srcRect b="3847" l="0" r="1960" t="1857"/>
          <a:stretch/>
        </p:blipFill>
        <p:spPr>
          <a:xfrm>
            <a:off x="2102000" y="446500"/>
            <a:ext cx="2103120" cy="166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3"/>
          <p:cNvPicPr preferRelativeResize="0"/>
          <p:nvPr/>
        </p:nvPicPr>
        <p:blipFill rotWithShape="1">
          <a:blip r:embed="rId4">
            <a:alphaModFix/>
          </a:blip>
          <a:srcRect b="4567" l="0" r="0" t="1456"/>
          <a:stretch/>
        </p:blipFill>
        <p:spPr>
          <a:xfrm>
            <a:off x="4920800" y="376975"/>
            <a:ext cx="2286000" cy="18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6038" y="2420175"/>
            <a:ext cx="3931919" cy="232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64"/>
          <p:cNvSpPr txBox="1"/>
          <p:nvPr>
            <p:ph idx="4294967295"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más básico</a:t>
            </a:r>
            <a:endParaRPr/>
          </a:p>
        </p:txBody>
      </p:sp>
      <p:pic>
        <p:nvPicPr>
          <p:cNvPr id="577" name="Google Shape;5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150" y="1985638"/>
            <a:ext cx="1871400" cy="17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325" y="1985650"/>
            <a:ext cx="1924725" cy="21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4" name="Google Shape;5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363" y="1246325"/>
            <a:ext cx="4367275" cy="2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863" y="853125"/>
            <a:ext cx="3958275" cy="343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525" y="676013"/>
            <a:ext cx="2756950" cy="37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2" name="Google Shape;6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550" y="1235550"/>
            <a:ext cx="5698899" cy="26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9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 to live notebook)</a:t>
            </a:r>
            <a:endParaRPr/>
          </a:p>
        </p:txBody>
      </p:sp>
      <p:grpSp>
        <p:nvGrpSpPr>
          <p:cNvPr id="608" name="Google Shape;608;p69"/>
          <p:cNvGrpSpPr/>
          <p:nvPr/>
        </p:nvGrpSpPr>
        <p:grpSpPr>
          <a:xfrm>
            <a:off x="4213310" y="1162256"/>
            <a:ext cx="3569963" cy="2819283"/>
            <a:chOff x="5076775" y="1958876"/>
            <a:chExt cx="3353968" cy="2648707"/>
          </a:xfrm>
        </p:grpSpPr>
        <p:sp>
          <p:nvSpPr>
            <p:cNvPr id="609" name="Google Shape;609;p69"/>
            <p:cNvSpPr/>
            <p:nvPr/>
          </p:nvSpPr>
          <p:spPr>
            <a:xfrm>
              <a:off x="5076775" y="1958876"/>
              <a:ext cx="3353968" cy="2648707"/>
            </a:xfrm>
            <a:custGeom>
              <a:rect b="b" l="l" r="r" t="t"/>
              <a:pathLst>
                <a:path extrusionOk="0" h="100673" w="131696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9"/>
            <p:cNvSpPr/>
            <p:nvPr/>
          </p:nvSpPr>
          <p:spPr>
            <a:xfrm>
              <a:off x="5189425" y="2075775"/>
              <a:ext cx="3123300" cy="183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1" name="Google Shape;611;p69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4020878" y="3711662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5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Libro</a:t>
            </a:r>
            <a:endParaRPr/>
          </a:p>
        </p:txBody>
      </p:sp>
      <p:sp>
        <p:nvSpPr>
          <p:cNvPr id="619" name="Google Shape;619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0" name="Google Shape;6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5" y="1980000"/>
            <a:ext cx="1480745" cy="1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7136" r="16599" t="0"/>
          <a:stretch/>
        </p:blipFill>
        <p:spPr>
          <a:xfrm>
            <a:off x="3103225" y="2432025"/>
            <a:ext cx="10820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0"/>
          <p:cNvSpPr txBox="1"/>
          <p:nvPr/>
        </p:nvSpPr>
        <p:spPr>
          <a:xfrm>
            <a:off x="4907225" y="1563675"/>
            <a:ext cx="3707100" cy="26511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03.00-Introduction-to-Pandas.ipynb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03.01-Introducing-Pandas-Objects.ipynb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03.02-Data-Indexing-and-Selection.ipynb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03.03-Operations-in-Pandas.ipynb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03.04-Missing-Values.ipynb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03.05-Hierarchical-Indexing.ipynb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03.06-Concat-And-Append.ipynb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03.07-Merge-and-Join.ipynb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03.08-Aggregation-and-Grouping.ipynb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03.09-Pivot-Tables.ipynb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03.10-Working-With-Strings.ipynb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03.11-Working-with-Time-Series.ipynb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03.12-Performance-Eval-and-Query.ipynb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03.13-Further-Resources.ipynb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00" y="1391300"/>
            <a:ext cx="6459799" cy="23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2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sp>
        <p:nvSpPr>
          <p:cNvPr id="634" name="Google Shape;634;p72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¿Alguna pregunta</a:t>
            </a: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?</a:t>
            </a:r>
            <a:endParaRPr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hussein</a:t>
            </a:r>
            <a:r>
              <a:rPr lang="en"/>
              <a:t>@cicese.mx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https://sites.google.com/view/husseinlopeznava</a:t>
            </a:r>
            <a:endParaRPr/>
          </a:p>
        </p:txBody>
      </p:sp>
      <p:grpSp>
        <p:nvGrpSpPr>
          <p:cNvPr id="635" name="Google Shape;635;p72"/>
          <p:cNvGrpSpPr/>
          <p:nvPr/>
        </p:nvGrpSpPr>
        <p:grpSpPr>
          <a:xfrm>
            <a:off x="4309559" y="2928275"/>
            <a:ext cx="525300" cy="525300"/>
            <a:chOff x="4309559" y="2928275"/>
            <a:chExt cx="525300" cy="525300"/>
          </a:xfrm>
        </p:grpSpPr>
        <p:sp>
          <p:nvSpPr>
            <p:cNvPr id="636" name="Google Shape;636;p72"/>
            <p:cNvSpPr/>
            <p:nvPr/>
          </p:nvSpPr>
          <p:spPr>
            <a:xfrm>
              <a:off x="4309559" y="2928275"/>
              <a:ext cx="525300" cy="52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72"/>
            <p:cNvGrpSpPr/>
            <p:nvPr/>
          </p:nvGrpSpPr>
          <p:grpSpPr>
            <a:xfrm>
              <a:off x="4412298" y="3045942"/>
              <a:ext cx="320315" cy="286423"/>
              <a:chOff x="3824739" y="3890112"/>
              <a:chExt cx="208105" cy="186110"/>
            </a:xfrm>
          </p:grpSpPr>
          <p:sp>
            <p:nvSpPr>
              <p:cNvPr id="638" name="Google Shape;638;p72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72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72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1" name="Google Shape;641;p72"/>
          <p:cNvSpPr/>
          <p:nvPr/>
        </p:nvSpPr>
        <p:spPr>
          <a:xfrm>
            <a:off x="5351494" y="2928275"/>
            <a:ext cx="525300" cy="525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8040000" dist="1047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2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2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2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644" y="2368622"/>
            <a:ext cx="743125" cy="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2"/>
          <p:cNvSpPr txBox="1"/>
          <p:nvPr/>
        </p:nvSpPr>
        <p:spPr>
          <a:xfrm>
            <a:off x="3109650" y="4409325"/>
            <a:ext cx="2924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was based on a template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Slidesgo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Flaticon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7" name="Google Shape;647;p72"/>
          <p:cNvSpPr/>
          <p:nvPr/>
        </p:nvSpPr>
        <p:spPr>
          <a:xfrm>
            <a:off x="2117000" y="3622400"/>
            <a:ext cx="49329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648" name="Google Shape;648;p72"/>
          <p:cNvGrpSpPr/>
          <p:nvPr/>
        </p:nvGrpSpPr>
        <p:grpSpPr>
          <a:xfrm>
            <a:off x="3267625" y="2928275"/>
            <a:ext cx="525300" cy="525300"/>
            <a:chOff x="3267625" y="2928275"/>
            <a:chExt cx="525300" cy="525300"/>
          </a:xfrm>
        </p:grpSpPr>
        <p:sp>
          <p:nvSpPr>
            <p:cNvPr id="649" name="Google Shape;649;p72"/>
            <p:cNvSpPr/>
            <p:nvPr/>
          </p:nvSpPr>
          <p:spPr>
            <a:xfrm>
              <a:off x="3267625" y="2928275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0" name="Google Shape;650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4868" y="3049982"/>
              <a:ext cx="310799" cy="3108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chemeClr val="accent6">
                  <a:alpha val="50000"/>
                </a:schemeClr>
              </a:outerShdw>
            </a:effectLst>
          </p:spPr>
        </p:pic>
      </p:grpSp>
      <p:pic>
        <p:nvPicPr>
          <p:cNvPr id="651" name="Google Shape;65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50" y="3054096"/>
            <a:ext cx="310799" cy="2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85" y="2207626"/>
            <a:ext cx="1308768" cy="1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1459050" y="1307100"/>
            <a:ext cx="6225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1.3 </a:t>
            </a:r>
            <a:r>
              <a:rPr lang="en" sz="4800"/>
              <a:t>Representación</a:t>
            </a:r>
            <a:endParaRPr sz="2500"/>
          </a:p>
        </p:txBody>
      </p:sp>
      <p:sp>
        <p:nvSpPr>
          <p:cNvPr id="250" name="Google Shape;250;p35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1248900" y="1307100"/>
            <a:ext cx="6951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2"/>
                </a:solidFill>
              </a:rPr>
              <a:t>Let’s keep </a:t>
            </a:r>
            <a:r>
              <a:rPr lang="en" sz="6500">
                <a:solidFill>
                  <a:schemeClr val="lt2"/>
                </a:solidFill>
              </a:rPr>
              <a:t>talking</a:t>
            </a:r>
            <a:r>
              <a:rPr lang="en" sz="5500">
                <a:solidFill>
                  <a:schemeClr val="lt2"/>
                </a:solidFill>
              </a:rPr>
              <a:t> </a:t>
            </a:r>
            <a:endParaRPr sz="5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9E9E9E"/>
                </a:solidFill>
              </a:rPr>
              <a:t>(and listening) </a:t>
            </a:r>
            <a:endParaRPr sz="35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about</a:t>
            </a:r>
            <a:r>
              <a:rPr lang="en" sz="5500">
                <a:solidFill>
                  <a:schemeClr val="dk2"/>
                </a:solidFill>
              </a:rPr>
              <a:t> </a:t>
            </a:r>
            <a:endParaRPr sz="5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data…</a:t>
            </a:r>
            <a:endParaRPr sz="7000"/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/>
          </a:blip>
          <a:srcRect b="0" l="9979" r="8220" t="0"/>
          <a:stretch/>
        </p:blipFill>
        <p:spPr>
          <a:xfrm>
            <a:off x="4794700" y="1962650"/>
            <a:ext cx="3235174" cy="22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the new oil?</a:t>
            </a:r>
            <a:endParaRPr/>
          </a:p>
        </p:txBody>
      </p:sp>
      <p:sp>
        <p:nvSpPr>
          <p:cNvPr id="266" name="Google Shape;266;p37"/>
          <p:cNvSpPr txBox="1"/>
          <p:nvPr>
            <p:ph idx="1" type="subTitle"/>
          </p:nvPr>
        </p:nvSpPr>
        <p:spPr>
          <a:xfrm>
            <a:off x="1057900" y="4106025"/>
            <a:ext cx="72378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Sin embargo, ha perdido gran parte de su significado: los datos como algo intrínsecamente valioso, algo que simplemente se extrae, se acumula y se usa o se abusa de él.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67" name="Google Shape;267;p37"/>
          <p:cNvSpPr txBox="1"/>
          <p:nvPr>
            <p:ph idx="2" type="subTitle"/>
          </p:nvPr>
        </p:nvSpPr>
        <p:spPr>
          <a:xfrm>
            <a:off x="673750" y="1667625"/>
            <a:ext cx="37305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Cuando el matemático británico </a:t>
            </a:r>
            <a:r>
              <a:rPr b="1" lang="en" sz="1500"/>
              <a:t>Clive Humby</a:t>
            </a:r>
            <a:r>
              <a:rPr lang="en" sz="1500"/>
              <a:t> lo declaró en 2006, quería decir que los datos, como el petróleo, no son útiles en estado bruto.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Hay que refinarlos, procesarlos y convertirlos en algo útil; su </a:t>
            </a:r>
            <a:r>
              <a:rPr b="1" lang="en" sz="1500">
                <a:solidFill>
                  <a:schemeClr val="lt2"/>
                </a:solidFill>
              </a:rPr>
              <a:t>valor </a:t>
            </a:r>
            <a:r>
              <a:rPr lang="en" sz="1500"/>
              <a:t>reside en su </a:t>
            </a:r>
            <a:r>
              <a:rPr b="1" lang="en" sz="1500">
                <a:solidFill>
                  <a:schemeClr val="dk2"/>
                </a:solidFill>
              </a:rPr>
              <a:t>potencial</a:t>
            </a:r>
            <a:r>
              <a:rPr lang="en" sz="1500"/>
              <a:t>.</a:t>
            </a:r>
            <a:endParaRPr sz="1500"/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17877" l="0" r="0" t="0"/>
          <a:stretch/>
        </p:blipFill>
        <p:spPr>
          <a:xfrm>
            <a:off x="4832075" y="1667625"/>
            <a:ext cx="3463541" cy="189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7"/>
          <p:cNvSpPr txBox="1"/>
          <p:nvPr/>
        </p:nvSpPr>
        <p:spPr>
          <a:xfrm>
            <a:off x="0" y="47694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  <a:latin typeface="Epilogue"/>
                <a:ea typeface="Epilogue"/>
                <a:cs typeface="Epilogue"/>
                <a:sym typeface="Epilogue"/>
              </a:rPr>
              <a:t>https://www.thedrum.com/opinion/2022/12/12/data-isn-t-the-new-oil-it-s-way-more-valuable</a:t>
            </a:r>
            <a:endParaRPr sz="800">
              <a:solidFill>
                <a:srgbClr val="00C3B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0" l="17203" r="17183" t="0"/>
          <a:stretch/>
        </p:blipFill>
        <p:spPr>
          <a:xfrm>
            <a:off x="3626250" y="2119850"/>
            <a:ext cx="1909026" cy="19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are dessert?</a:t>
            </a:r>
            <a:endParaRPr/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8" name="Google Shape;278;p38"/>
          <p:cNvGrpSpPr/>
          <p:nvPr/>
        </p:nvGrpSpPr>
        <p:grpSpPr>
          <a:xfrm>
            <a:off x="323513" y="2444000"/>
            <a:ext cx="2952125" cy="1289700"/>
            <a:chOff x="323513" y="1986800"/>
            <a:chExt cx="2952125" cy="1289700"/>
          </a:xfrm>
        </p:grpSpPr>
        <p:sp>
          <p:nvSpPr>
            <p:cNvPr id="279" name="Google Shape;279;p3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are the result of deliberate human intervention</a:t>
              </a:r>
              <a:endParaRPr b="1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0" name="Google Shape;280;p3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81" name="Google Shape;281;p38"/>
          <p:cNvGrpSpPr/>
          <p:nvPr/>
        </p:nvGrpSpPr>
        <p:grpSpPr>
          <a:xfrm>
            <a:off x="5209838" y="1517550"/>
            <a:ext cx="3610650" cy="1289700"/>
            <a:chOff x="5209838" y="1060350"/>
            <a:chExt cx="3610650" cy="1289700"/>
          </a:xfrm>
        </p:grpSpPr>
        <p:sp>
          <p:nvSpPr>
            <p:cNvPr id="282" name="Google Shape;282;p3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Data are varied within domains</a:t>
              </a:r>
              <a:endParaRPr b="1" sz="18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cxnSp>
          <p:nvCxnSpPr>
            <p:cNvPr id="283" name="Google Shape;283;p3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84" name="Google Shape;284;p38"/>
          <p:cNvGrpSpPr/>
          <p:nvPr/>
        </p:nvGrpSpPr>
        <p:grpSpPr>
          <a:xfrm>
            <a:off x="5209838" y="3477650"/>
            <a:ext cx="3610650" cy="1289700"/>
            <a:chOff x="5209838" y="3020450"/>
            <a:chExt cx="3610650" cy="1289700"/>
          </a:xfrm>
        </p:grpSpPr>
        <p:sp>
          <p:nvSpPr>
            <p:cNvPr id="285" name="Google Shape;285;p3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Data are varied across domains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6" name="Google Shape;286;p3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87" name="Google Shape;287;p38"/>
          <p:cNvGrpSpPr/>
          <p:nvPr/>
        </p:nvGrpSpPr>
        <p:grpSpPr>
          <a:xfrm>
            <a:off x="2662213" y="1185663"/>
            <a:ext cx="3814835" cy="3790597"/>
            <a:chOff x="2662213" y="676344"/>
            <a:chExt cx="3814835" cy="3790597"/>
          </a:xfrm>
        </p:grpSpPr>
        <p:sp>
          <p:nvSpPr>
            <p:cNvPr id="288" name="Google Shape;288;p3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1" name="Google Shape;291;p3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92" name="Google Shape;292;p3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307BF3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3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95" name="Google Shape;295;p3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0944A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3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98" name="Google Shape;298;p3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0D5DD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0" name="Google Shape;300;p3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3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" name="Google Shape;302;p3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3" name="Google Shape;303;p38"/>
          <p:cNvSpPr txBox="1"/>
          <p:nvPr/>
        </p:nvSpPr>
        <p:spPr>
          <a:xfrm>
            <a:off x="0" y="47694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  <a:latin typeface="Epilogue"/>
                <a:ea typeface="Epilogue"/>
                <a:cs typeface="Epilogue"/>
                <a:sym typeface="Epilogue"/>
              </a:rPr>
              <a:t>https://ift6758.github.io/lectures.html</a:t>
            </a:r>
            <a:endParaRPr sz="800">
              <a:solidFill>
                <a:srgbClr val="00C3B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are dessert?</a:t>
            </a:r>
            <a:endParaRPr/>
          </a:p>
        </p:txBody>
      </p: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0" name="Google Shape;310;p39"/>
          <p:cNvGrpSpPr/>
          <p:nvPr/>
        </p:nvGrpSpPr>
        <p:grpSpPr>
          <a:xfrm>
            <a:off x="323513" y="2444000"/>
            <a:ext cx="2952125" cy="1289700"/>
            <a:chOff x="323513" y="1986800"/>
            <a:chExt cx="2952125" cy="1289700"/>
          </a:xfrm>
        </p:grpSpPr>
        <p:sp>
          <p:nvSpPr>
            <p:cNvPr id="311" name="Google Shape;311;p39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are the result of deliberate human intervention</a:t>
              </a:r>
              <a:endParaRPr b="1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2" name="Google Shape;312;p39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13" name="Google Shape;313;p39"/>
          <p:cNvGrpSpPr/>
          <p:nvPr/>
        </p:nvGrpSpPr>
        <p:grpSpPr>
          <a:xfrm>
            <a:off x="2686847" y="1185663"/>
            <a:ext cx="3790200" cy="3790200"/>
            <a:chOff x="2686847" y="676344"/>
            <a:chExt cx="3790200" cy="3790200"/>
          </a:xfrm>
        </p:grpSpPr>
        <p:sp>
          <p:nvSpPr>
            <p:cNvPr id="314" name="Google Shape;314;p39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5" name="Google Shape;315;p39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16" name="Google Shape;316;p3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307BF3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8" name="Google Shape;318;p39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425" y="1338550"/>
            <a:ext cx="1969175" cy="14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100" y="1931150"/>
            <a:ext cx="1766923" cy="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572" y="4445848"/>
            <a:ext cx="86060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1843" y="3578654"/>
            <a:ext cx="1081875" cy="71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3096" y="3174806"/>
            <a:ext cx="1226925" cy="184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ory Calculus - Bachelor of Arts in Mathematics by Slidesgo">
  <a:themeElements>
    <a:clrScheme name="Simple Light">
      <a:dk1>
        <a:srgbClr val="112158"/>
      </a:dk1>
      <a:lt1>
        <a:srgbClr val="FAFAFA"/>
      </a:lt1>
      <a:dk2>
        <a:srgbClr val="3C51A9"/>
      </a:dk2>
      <a:lt2>
        <a:srgbClr val="7697CE"/>
      </a:lt2>
      <a:accent1>
        <a:srgbClr val="BED6EA"/>
      </a:accent1>
      <a:accent2>
        <a:srgbClr val="D3E5FD"/>
      </a:accent2>
      <a:accent3>
        <a:srgbClr val="E7E7E7"/>
      </a:accent3>
      <a:accent4>
        <a:srgbClr val="FDFEFD"/>
      </a:accent4>
      <a:accent5>
        <a:srgbClr val="F9F8FB"/>
      </a:accent5>
      <a:accent6>
        <a:srgbClr val="FFFFFF"/>
      </a:accent6>
      <a:hlink>
        <a:srgbClr val="112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